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Josefin Slab"/>
      <p:regular r:id="rId18"/>
      <p:bold r:id="rId19"/>
      <p:italic r:id="rId20"/>
      <p:boldItalic r:id="rId21"/>
    </p:embeddedFont>
    <p:embeddedFont>
      <p:font typeface="Anton"/>
      <p:regular r:id="rId22"/>
    </p:embeddedFont>
    <p:embeddedFont>
      <p:font typeface="Fira Sans Condensed Light"/>
      <p:regular r:id="rId23"/>
      <p:bold r:id="rId24"/>
      <p:italic r:id="rId25"/>
      <p:boldItalic r:id="rId26"/>
    </p:embeddedFont>
    <p:embeddedFont>
      <p:font typeface="Fira Sans Condensed"/>
      <p:regular r:id="rId27"/>
      <p:bold r:id="rId28"/>
      <p:italic r:id="rId29"/>
      <p:boldItalic r:id="rId30"/>
    </p:embeddedFont>
    <p:embeddedFont>
      <p:font typeface="Advent Pro Light"/>
      <p:regular r:id="rId31"/>
      <p:bold r:id="rId32"/>
    </p:embeddedFont>
    <p:embeddedFont>
      <p:font typeface="Rajdhani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lab-italic.fntdata"/><Relationship Id="rId22" Type="http://schemas.openxmlformats.org/officeDocument/2006/relationships/font" Target="fonts/Anton-regular.fntdata"/><Relationship Id="rId21" Type="http://schemas.openxmlformats.org/officeDocument/2006/relationships/font" Target="fonts/JosefinSlab-boldItalic.fntdata"/><Relationship Id="rId24" Type="http://schemas.openxmlformats.org/officeDocument/2006/relationships/font" Target="fonts/FiraSansCondensedLight-bold.fntdata"/><Relationship Id="rId23" Type="http://schemas.openxmlformats.org/officeDocument/2006/relationships/font" Target="fonts/FiraSansCondensed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Light-boldItalic.fntdata"/><Relationship Id="rId25" Type="http://schemas.openxmlformats.org/officeDocument/2006/relationships/font" Target="fonts/FiraSansCondensedLight-italic.fntdata"/><Relationship Id="rId28" Type="http://schemas.openxmlformats.org/officeDocument/2006/relationships/font" Target="fonts/FiraSansCondensed-bold.fntdata"/><Relationship Id="rId27" Type="http://schemas.openxmlformats.org/officeDocument/2006/relationships/font" Target="fonts/FiraSans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dventProLight-regular.fntdata"/><Relationship Id="rId30" Type="http://schemas.openxmlformats.org/officeDocument/2006/relationships/font" Target="fonts/FiraSansCondensed-boldItalic.fntdata"/><Relationship Id="rId11" Type="http://schemas.openxmlformats.org/officeDocument/2006/relationships/slide" Target="slides/slide7.xml"/><Relationship Id="rId33" Type="http://schemas.openxmlformats.org/officeDocument/2006/relationships/font" Target="fonts/Rajdhani-regular.fntdata"/><Relationship Id="rId10" Type="http://schemas.openxmlformats.org/officeDocument/2006/relationships/slide" Target="slides/slide6.xml"/><Relationship Id="rId32" Type="http://schemas.openxmlformats.org/officeDocument/2006/relationships/font" Target="fonts/AdventPro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Rajdhani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JosefinSlab-bold.fntdata"/><Relationship Id="rId18" Type="http://schemas.openxmlformats.org/officeDocument/2006/relationships/font" Target="fonts/Josefin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7a16477e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7a16477e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7a16477e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7a16477e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2a0f7aa2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2a0f7aa2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2a0f7aa2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2a0f7aa2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a16477e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7a16477e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7a16477e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7a16477e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2a0f7aa2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2a0f7aa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7a16477e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7a16477e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2a0f7aa2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2a0f7aa2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2a0f7aa2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2a0f7aa2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2a0f7aa2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2a0f7aa2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7a16477e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7a16477e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C343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ypi.org/project/pytesserac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648750" y="1139150"/>
            <a:ext cx="47691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Car Plate</a:t>
            </a:r>
            <a:endParaRPr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Recognition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720000" y="3585075"/>
            <a:ext cx="33849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Los PIPILAS: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Hugo Sevilla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Jaime López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886675" y="411975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720000" y="167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 del Código</a:t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2373100" y="869400"/>
            <a:ext cx="3372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Modelo</a:t>
            </a:r>
            <a:endParaRPr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913" y="1347425"/>
            <a:ext cx="6104185" cy="36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75" y="1868975"/>
            <a:ext cx="8271499" cy="2453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950" y="218550"/>
            <a:ext cx="5552124" cy="27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1973325" y="3298400"/>
            <a:ext cx="52290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 </a:t>
            </a: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aplicación</a:t>
            </a: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de los diferentes filtros vistos en clase fue una base </a:t>
            </a: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necesaria</a:t>
            </a: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para la detección de los bordes y por ende por detectar los </a:t>
            </a: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dígitos, la investigación de las librerías utilizadas fue algo fundamental y algo que ayudó mucho fue la vasta documentación que se encuentra sobre el tema.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720000" y="11246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OpenCV Team, 2020.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[online] Opencv.org. Available at: &lt;https://opencv.org/&gt; 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Team, 2020.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Pytesseract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[online] PyPI. Available at: &lt;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https://pypi.org/project/pytesseract/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Team, 2020.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To Tesseract’S Documentation! — Tesseract 0.1.1 Documentation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[online] Pytesseract.readthedocs.io. Available at: &lt;https://pytesseract.readthedocs.io/en/latest/&gt; 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Hunter, J., 2020.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— Matplotlib 3.1.2 Documentation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[online] Matplotlib.org. Available at: &lt;https://matplotlib.org/3.1.1/contents.html&gt; 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 Bibliográficas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El mundo se está digitalizando, todos los textos manuscritos se están pasando a digital, los cheques de pago se comienzan a cobrar por medio de aplicaciones móviles que analizan sus cifras por medio de fotografías. Muchas cosas manuales se han automatizado gracias a las computadoras, por medio de algoritmos de aprendizaje que procesan imágenes se podrán visualizar predicciones sobre lo que se analiza si es correcto o no. Estas tecnologías están cerca de llegar a su apogeo.</a:t>
            </a:r>
            <a:endParaRPr b="1">
              <a:solidFill>
                <a:srgbClr val="00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6" name="Google Shape;106;p2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pic>
        <p:nvPicPr>
          <p:cNvPr id="107" name="Google Shape;107;p23"/>
          <p:cNvPicPr preferRelativeResize="0"/>
          <p:nvPr/>
        </p:nvPicPr>
        <p:blipFill rotWithShape="1">
          <a:blip r:embed="rId3">
            <a:alphaModFix/>
          </a:blip>
          <a:srcRect b="22597" l="0" r="0" t="14263"/>
          <a:stretch/>
        </p:blipFill>
        <p:spPr>
          <a:xfrm>
            <a:off x="1089825" y="2708825"/>
            <a:ext cx="2452076" cy="103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viar Dinero De Bancomer A Wells Fargo - titicreditos" id="108" name="Google Shape;1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450" y="2566150"/>
            <a:ext cx="2452075" cy="1317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cense Plate Recognition with OpenCV 3 : OCR License Plate ..." id="109" name="Google Shape;10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9450" y="2489375"/>
            <a:ext cx="1961450" cy="14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El reconocimiento de texto es una técnica analítica que consigue extraer y analizar la información que se encuentra en documentos de formato imagen, como por ejemplo JPG o PNG. Se puede aplicar a cualquier imagen que contenga texto, independientemente del idioma en el que esté el mismo.</a:t>
            </a:r>
            <a:endParaRPr b="1" sz="1700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5" name="Google Shape;115;p2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Reconocimiento de texto</a:t>
            </a:r>
            <a:endParaRPr/>
          </a:p>
        </p:txBody>
      </p:sp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044550" y="2312850"/>
            <a:ext cx="4979326" cy="22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26" y="1019578"/>
            <a:ext cx="1555350" cy="180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/>
          <p:nvPr/>
        </p:nvSpPr>
        <p:spPr>
          <a:xfrm>
            <a:off x="694188" y="517850"/>
            <a:ext cx="1254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Entornos</a:t>
            </a:r>
            <a:endParaRPr b="1" sz="18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26" y="3300999"/>
            <a:ext cx="1398951" cy="139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137" y="788450"/>
            <a:ext cx="1135825" cy="139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/>
        </p:nvSpPr>
        <p:spPr>
          <a:xfrm>
            <a:off x="5466149" y="232125"/>
            <a:ext cx="23772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Herramientas</a:t>
            </a:r>
            <a:endParaRPr b="1" sz="2300">
              <a:solidFill>
                <a:srgbClr val="FFFF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3275" y="788461"/>
            <a:ext cx="2489450" cy="49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7">
            <a:alphaModFix/>
          </a:blip>
          <a:srcRect b="12588" l="8805" r="9959" t="9608"/>
          <a:stretch/>
        </p:blipFill>
        <p:spPr>
          <a:xfrm>
            <a:off x="6521525" y="2986313"/>
            <a:ext cx="2183149" cy="11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 rotWithShape="1">
          <a:blip r:embed="rId8">
            <a:alphaModFix/>
          </a:blip>
          <a:srcRect b="34145" l="9138" r="25862" t="0"/>
          <a:stretch/>
        </p:blipFill>
        <p:spPr>
          <a:xfrm>
            <a:off x="3964950" y="2607862"/>
            <a:ext cx="2080200" cy="13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6575" y="1325074"/>
            <a:ext cx="2377201" cy="133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Demostración</a:t>
            </a:r>
            <a:r>
              <a:rPr lang="en"/>
              <a:t> del </a:t>
            </a:r>
            <a:r>
              <a:rPr lang="en"/>
              <a:t>proyecto</a:t>
            </a:r>
            <a:r>
              <a:rPr lang="en"/>
              <a:t>: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49650" t="0"/>
          <a:stretch/>
        </p:blipFill>
        <p:spPr>
          <a:xfrm>
            <a:off x="391802" y="1276525"/>
            <a:ext cx="2828226" cy="16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4">
            <a:alphaModFix/>
          </a:blip>
          <a:srcRect b="0" l="50835" r="0" t="0"/>
          <a:stretch/>
        </p:blipFill>
        <p:spPr>
          <a:xfrm>
            <a:off x="5656450" y="3377450"/>
            <a:ext cx="2496724" cy="15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8473" y="1398950"/>
            <a:ext cx="3031050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3925250" y="1683125"/>
            <a:ext cx="798000" cy="42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6723200" y="2567588"/>
            <a:ext cx="441600" cy="523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8150" y="3158712"/>
            <a:ext cx="1877975" cy="18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832438" y="2998775"/>
            <a:ext cx="16407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Step by Step</a:t>
            </a:r>
            <a:endParaRPr b="1" sz="43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 del </a:t>
            </a:r>
            <a:r>
              <a:rPr lang="en"/>
              <a:t>Código</a:t>
            </a:r>
            <a:r>
              <a:rPr lang="en"/>
              <a:t>:</a:t>
            </a:r>
            <a:endParaRPr/>
          </a:p>
        </p:txBody>
      </p:sp>
      <p:sp>
        <p:nvSpPr>
          <p:cNvPr id="147" name="Google Shape;147;p27"/>
          <p:cNvSpPr txBox="1"/>
          <p:nvPr/>
        </p:nvSpPr>
        <p:spPr>
          <a:xfrm>
            <a:off x="1914775" y="1082525"/>
            <a:ext cx="250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Imagen a Gris</a:t>
            </a:r>
            <a:endParaRPr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695" t="0"/>
          <a:stretch/>
        </p:blipFill>
        <p:spPr>
          <a:xfrm>
            <a:off x="1914775" y="1431725"/>
            <a:ext cx="5314449" cy="16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1914775" y="3060200"/>
            <a:ext cx="250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Gris con filtro de suavizado</a:t>
            </a:r>
            <a:endParaRPr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775" y="3409400"/>
            <a:ext cx="5314449" cy="1591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 del </a:t>
            </a:r>
            <a:r>
              <a:rPr lang="en"/>
              <a:t>Código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613" y="1388975"/>
            <a:ext cx="5374975" cy="16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1914775" y="1039775"/>
            <a:ext cx="2879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Imagen Suavizada, aplicando Canny</a:t>
            </a:r>
            <a:endParaRPr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1884625" y="3026500"/>
            <a:ext cx="3465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Imagen Original, aplicando </a:t>
            </a: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DrawContours</a:t>
            </a:r>
            <a:endParaRPr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625" y="3390125"/>
            <a:ext cx="5374975" cy="162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 del Código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763" y="3856575"/>
            <a:ext cx="3882475" cy="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2630775" y="3452025"/>
            <a:ext cx="250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Función</a:t>
            </a: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 para recortar placa</a:t>
            </a:r>
            <a:endParaRPr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424" y="1555500"/>
            <a:ext cx="5601150" cy="16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2697700" y="1144400"/>
            <a:ext cx="3372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Imagen Original, aplicando ContourArea</a:t>
            </a:r>
            <a:endParaRPr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720000" y="167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 del Código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4533350"/>
            <a:ext cx="56578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2886000" y="4135413"/>
            <a:ext cx="3372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Utilización</a:t>
            </a: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 de la </a:t>
            </a: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librería</a:t>
            </a: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 PyTesseract</a:t>
            </a:r>
            <a:endParaRPr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2223475" y="684175"/>
            <a:ext cx="3372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Pad</a:t>
            </a:r>
            <a:endParaRPr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175" y="1097950"/>
            <a:ext cx="6401650" cy="297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